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83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840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3840480"/>
            <a:ext cx="12191695" cy="109728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1097280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Calibri"/>
              </a:rPr>
              <a:t>Promo Tool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43200"/>
            <a:ext cx="109728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>
                <a:solidFill>
                  <a:srgbClr val="B8C8DE"/>
                </a:solidFill>
                <a:latin typeface="Calibri"/>
              </a:rPr>
              <a:t>Alat za planiranje retail i web akcija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572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E8734A"/>
                </a:solidFill>
                <a:latin typeface="Calibri"/>
              </a:rPr>
              <a:t>Interna prezentacija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937760"/>
            <a:ext cx="10972800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Cilj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: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prezentirati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alat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za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planiranje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retail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web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akcija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category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managerima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upravi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 algn="l"/>
            <a:r>
              <a:rPr lang="en-US" sz="1400" b="0" dirty="0">
                <a:solidFill>
                  <a:srgbClr val="1F2937"/>
                </a:solidFill>
                <a:latin typeface="Calibri"/>
              </a:rPr>
              <a:t>Audience: CM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tim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· Direktor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nabave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·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Uprava</a:t>
            </a:r>
            <a:endParaRPr lang="en-US" sz="1400" b="0" dirty="0">
              <a:solidFill>
                <a:srgbClr val="1F2937"/>
              </a:solidFill>
              <a:latin typeface="Calibri"/>
            </a:endParaRPr>
          </a:p>
          <a:p>
            <a:pPr algn="l"/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Trajanje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walkthrougha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: </a:t>
            </a:r>
            <a:r>
              <a:rPr lang="en-US" sz="1400" b="0" dirty="0" err="1">
                <a:solidFill>
                  <a:srgbClr val="1F2937"/>
                </a:solidFill>
                <a:latin typeface="Calibri"/>
              </a:rPr>
              <a:t>cca</a:t>
            </a:r>
            <a:r>
              <a:rPr lang="en-US" sz="1400" b="0" dirty="0">
                <a:solidFill>
                  <a:srgbClr val="1F2937"/>
                </a:solidFill>
                <a:latin typeface="Calibri"/>
              </a:rPr>
              <a:t> 15 min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10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🎟️ Mehanika &amp; dubina (po SKU-u)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3124200" cy="244169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Discount %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klasično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10%, 20%, 30%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itd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1+1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kupi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1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dobiješ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1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efektivno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50%).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2+1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kupi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2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dobiješ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1 gratis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efektivno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~33%).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3+1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kupi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3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dobiješ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1 gratis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efektivno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25%).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Tool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sam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izračuna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efektivnu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komadu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discount %.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CEEAA5-21EB-8BDC-3314-41E4B2AC9CB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0" r="2904" b="-1540"/>
          <a:stretch>
            <a:fillRect/>
          </a:stretch>
        </p:blipFill>
        <p:spPr>
          <a:xfrm>
            <a:off x="3657002" y="1417320"/>
            <a:ext cx="8230198" cy="36611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A9D288A-9ABC-D76F-667B-82333E88F452}"/>
              </a:ext>
            </a:extLst>
          </p:cNvPr>
          <p:cNvSpPr/>
          <p:nvPr/>
        </p:nvSpPr>
        <p:spPr>
          <a:xfrm>
            <a:off x="5242865" y="1417320"/>
            <a:ext cx="6644335" cy="35890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11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⚖️ NC30 compliance check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3438144" cy="190821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Sustav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uspoređuje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predloženu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promo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 NC30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najnižom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cijenom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zadnjih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30 dana).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Zeleno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— OK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iznad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NC30).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Crveno — UPOZORENJE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ispod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NC30, ne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smije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izvesti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Podaci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učitavaju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GATH NC30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izvoza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koji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osvježava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periodički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95F25B-F294-3831-6E4B-1361EFB4B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937" y="1622129"/>
            <a:ext cx="7979164" cy="355154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BD7E2D-DD44-5347-4B0F-5EA03A70133C}"/>
              </a:ext>
            </a:extLst>
          </p:cNvPr>
          <p:cNvSpPr/>
          <p:nvPr/>
        </p:nvSpPr>
        <p:spPr>
          <a:xfrm>
            <a:off x="4084320" y="4581144"/>
            <a:ext cx="7802880" cy="592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12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💰 P&amp;L / margin impact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3502152" cy="190821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Po SKU-u: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regularna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vs. promo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jedinična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marža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jedinični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RUC.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Procjena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količine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: analog forecast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sličan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promo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povijesti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× pattern).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Totals: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ukupan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prihod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ukupan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RUC, %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marže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računa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live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promijeniš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discount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brojevi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ažuriraju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trenutno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6CAC53-22F9-7850-A7F2-3570589DC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063" y="1300362"/>
            <a:ext cx="7574912" cy="39391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B9F992-6522-3182-1193-D7C622085217}"/>
              </a:ext>
            </a:extLst>
          </p:cNvPr>
          <p:cNvSpPr/>
          <p:nvPr/>
        </p:nvSpPr>
        <p:spPr>
          <a:xfrm>
            <a:off x="4160063" y="4088678"/>
            <a:ext cx="7574912" cy="11508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13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📜 Promo history za odabrani SKU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2624328" cy="276998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Lista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svih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prethodnih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istim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SKU-om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ERP promo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kalendara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retku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: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tjedni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mehanika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dubina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uplift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faktor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prodane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količine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🔍 Shadow promos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količinski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spike bez ERP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zapisa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flagga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'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nešto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dogodilo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'.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Pomaže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CM-u da ne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ponavlja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ranije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proradila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8D6E3E-D6BD-62DB-6F7D-F17497F52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399" y="1810512"/>
            <a:ext cx="8575801" cy="244080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C933010-C78F-6DF0-7117-A28006D58E56}"/>
              </a:ext>
            </a:extLst>
          </p:cNvPr>
          <p:cNvSpPr/>
          <p:nvPr/>
        </p:nvSpPr>
        <p:spPr>
          <a:xfrm>
            <a:off x="4769031" y="2877753"/>
            <a:ext cx="7026729" cy="13735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14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📦 Coverage &amp; stock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2532888" cy="2769989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Trenutna količina na zalihi (centralni WH + dućani HR/AT/SLO).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Forward coverage — koliko tjedana traje stock pri planiranoj prodaji.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Otvoreni PO-ovi (incoming supply) u sljedećih 13 tjedana.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Flag ako akcija ne bi imala dovoljno robe za pokriti predviđenu prodaju.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078764-3E29-7E84-FD44-EED8FDBBF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88" y="1775054"/>
            <a:ext cx="9010573" cy="276839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AB62617-38D3-2BFC-296C-081DB2D22CDC}"/>
              </a:ext>
            </a:extLst>
          </p:cNvPr>
          <p:cNvSpPr/>
          <p:nvPr/>
        </p:nvSpPr>
        <p:spPr>
          <a:xfrm>
            <a:off x="4636009" y="2130552"/>
            <a:ext cx="7364652" cy="2412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16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🔀 Cannibalization (sub-kategorija)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2606040" cy="2021066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Sustav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identificira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'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sestrinske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' SKU-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iste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sub-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kategorije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Prikazuje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očekivani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gubitak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prodaje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sestrama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(cannibalization rate).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Pomaže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donijeti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odluku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vrijedi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li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kanibalizira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ostatak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portfelja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1D6279-D0BC-0B93-0034-95F9D7820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117" y="1684167"/>
            <a:ext cx="8702010" cy="28146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75177-8F6D-2104-A922-3FAB201B5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C574A6-2DFE-4E01-0BAF-136B551688A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55424A-ED54-40FA-BF6F-F32EA1A9A2A1}"/>
              </a:ext>
            </a:extLst>
          </p:cNvPr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142DE8-2FDE-1764-1934-E4B5D4F89E5F}"/>
              </a:ext>
            </a:extLst>
          </p:cNvPr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134B7F-61A5-A0C0-8738-1317C37C3508}"/>
              </a:ext>
            </a:extLst>
          </p:cNvPr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26D4B-51A7-B319-0566-68F9C12A0932}"/>
              </a:ext>
            </a:extLst>
          </p:cNvPr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17 / 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30B91-2039-8675-233F-3156D66FC1AF}"/>
              </a:ext>
            </a:extLst>
          </p:cNvPr>
          <p:cNvSpPr txBox="1"/>
          <p:nvPr/>
        </p:nvSpPr>
        <p:spPr>
          <a:xfrm>
            <a:off x="365760" y="640080"/>
            <a:ext cx="11430000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2600" b="1" dirty="0">
                <a:solidFill>
                  <a:srgbClr val="0C2340"/>
                </a:solidFill>
                <a:latin typeface="Calibri"/>
              </a:rPr>
              <a:t>Promotion summary </a:t>
            </a:r>
            <a:endParaRPr sz="2600" b="1" dirty="0">
              <a:solidFill>
                <a:srgbClr val="0C2340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18F2CD-BCA8-8D71-CFDF-799F4F665F0C}"/>
              </a:ext>
            </a:extLst>
          </p:cNvPr>
          <p:cNvSpPr txBox="1"/>
          <p:nvPr/>
        </p:nvSpPr>
        <p:spPr>
          <a:xfrm>
            <a:off x="457200" y="1554480"/>
            <a:ext cx="4754880" cy="45720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🚀 Create &amp; save — sprema akciju lokalno u cm_promotions.csv (za retro-analizu).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📤 Submit to Promo Calendar — šalje prijedlog direktoru nabave s statusom 💡 idea.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Submit prenosi i SKU listu i sve projekcije (units / prihod / RUC).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1407FB-A987-5A5D-1054-D8178DA19030}"/>
              </a:ext>
            </a:extLst>
          </p:cNvPr>
          <p:cNvSpPr/>
          <p:nvPr/>
        </p:nvSpPr>
        <p:spPr>
          <a:xfrm>
            <a:off x="5486400" y="1463040"/>
            <a:ext cx="6400800" cy="4754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1D5DB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>
                <a:solidFill>
                  <a:srgbClr val="6B7280"/>
                </a:solidFill>
                <a:latin typeface="Calibri"/>
              </a:rPr>
              <a:t>📸  Save + Submit gumbi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B277BB-0F82-26FE-C844-C88157F95DBC}"/>
              </a:ext>
            </a:extLst>
          </p:cNvPr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</p:spTree>
    <p:extLst>
      <p:ext uri="{BB962C8B-B14F-4D97-AF65-F5344CB8AC3E}">
        <p14:creationId xmlns:p14="http://schemas.microsoft.com/office/powerpoint/2010/main" val="302106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17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GB" sz="2600" b="1" dirty="0">
                <a:solidFill>
                  <a:srgbClr val="0C2340"/>
                </a:solidFill>
                <a:latin typeface="Calibri"/>
              </a:rPr>
              <a:t>Promotion summary </a:t>
            </a:r>
            <a:r>
              <a:rPr lang="en-GB" sz="2600" b="1" dirty="0" err="1">
                <a:solidFill>
                  <a:srgbClr val="0C2340"/>
                </a:solidFill>
                <a:latin typeface="Calibri"/>
              </a:rPr>
              <a:t>i</a:t>
            </a:r>
            <a:r>
              <a:rPr sz="2600" b="1" dirty="0">
                <a:solidFill>
                  <a:srgbClr val="0C2340"/>
                </a:solidFill>
                <a:latin typeface="Calibri"/>
              </a:rPr>
              <a:t>🚀 Save  ·  📤 Submit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3054096" cy="255454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🚀 Create &amp; save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sprema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lokalno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cm_promotions.csv (za retro-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analizu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📤 Submit to Promo Calendar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šalje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prijedlog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nabave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statusom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💡 idea.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Submit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prenosi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SKU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listu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projekcije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(units /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prihod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/ RUC).</a:t>
            </a:r>
            <a:endParaRPr lang="en-GB" sz="1400" dirty="0">
              <a:solidFill>
                <a:srgbClr val="1F2937"/>
              </a:solidFill>
              <a:latin typeface="Calibri"/>
            </a:endParaRPr>
          </a:p>
          <a:p>
            <a:pPr>
              <a:spcAft>
                <a:spcPts val="800"/>
              </a:spcAft>
            </a:pPr>
            <a:r>
              <a:rPr lang="en-US" sz="1400" b="1" dirty="0">
                <a:solidFill>
                  <a:srgbClr val="E8734A"/>
                </a:solidFill>
              </a:rPr>
              <a:t>● </a:t>
            </a:r>
            <a:r>
              <a:rPr lang="en-US" sz="1400" dirty="0">
                <a:latin typeface="+mj-lt"/>
              </a:rPr>
              <a:t>Promotion summary </a:t>
            </a:r>
            <a:r>
              <a:rPr lang="en-US" sz="1400" dirty="0" err="1">
                <a:latin typeface="+mj-lt"/>
              </a:rPr>
              <a:t>nam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daje</a:t>
            </a:r>
            <a:r>
              <a:rPr lang="en-US" sz="1400" dirty="0">
                <a:latin typeface="+mj-lt"/>
              </a:rPr>
              <a:t> </a:t>
            </a:r>
            <a:r>
              <a:rPr lang="en-US" sz="1400" dirty="0" err="1">
                <a:latin typeface="+mj-lt"/>
              </a:rPr>
              <a:t>podatke</a:t>
            </a:r>
            <a:r>
              <a:rPr lang="en-US" sz="1400" dirty="0">
                <a:latin typeface="+mj-lt"/>
              </a:rPr>
              <a:t> o </a:t>
            </a:r>
            <a:r>
              <a:rPr lang="en-US" sz="1400" dirty="0" err="1">
                <a:latin typeface="+mj-lt"/>
              </a:rPr>
              <a:t>projekciji</a:t>
            </a:r>
            <a:r>
              <a:rPr lang="en-US" sz="1400" dirty="0">
                <a:latin typeface="+mj-lt"/>
              </a:rPr>
              <a:t> revenue </a:t>
            </a:r>
            <a:r>
              <a:rPr lang="en-US" sz="1400" dirty="0" err="1">
                <a:latin typeface="+mj-lt"/>
              </a:rPr>
              <a:t>i</a:t>
            </a:r>
            <a:r>
              <a:rPr lang="en-US" sz="1400" dirty="0">
                <a:latin typeface="+mj-lt"/>
              </a:rPr>
              <a:t> RUC-a</a:t>
            </a:r>
            <a:endParaRPr sz="14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4A22C8-F885-B0EF-D088-93C8D9F00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283" y="1032213"/>
            <a:ext cx="7114484" cy="33214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FA12EC-4A66-35AC-ED41-2FC165358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283" y="4232431"/>
            <a:ext cx="7114484" cy="25524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Moji prijedlozi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04 · Moji prijedlozi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19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 dirty="0" err="1">
                <a:solidFill>
                  <a:srgbClr val="0C2340"/>
                </a:solidFill>
                <a:latin typeface="Calibri"/>
              </a:rPr>
              <a:t>Pregled</a:t>
            </a:r>
            <a:r>
              <a:rPr sz="2600" b="1" dirty="0">
                <a:solidFill>
                  <a:srgbClr val="0C2340"/>
                </a:solidFill>
                <a:latin typeface="Calibri"/>
              </a:rPr>
              <a:t> </a:t>
            </a:r>
            <a:r>
              <a:rPr sz="2600" b="1" dirty="0" err="1">
                <a:solidFill>
                  <a:srgbClr val="0C2340"/>
                </a:solidFill>
                <a:latin typeface="Calibri"/>
              </a:rPr>
              <a:t>svih</a:t>
            </a:r>
            <a:r>
              <a:rPr sz="2600" b="1" dirty="0">
                <a:solidFill>
                  <a:srgbClr val="0C2340"/>
                </a:solidFill>
                <a:latin typeface="Calibri"/>
              </a:rPr>
              <a:t> </a:t>
            </a:r>
            <a:r>
              <a:rPr sz="2600" b="1" dirty="0" err="1">
                <a:solidFill>
                  <a:srgbClr val="0C2340"/>
                </a:solidFill>
                <a:latin typeface="Calibri"/>
              </a:rPr>
              <a:t>akcija</a:t>
            </a:r>
            <a:endParaRPr sz="2600" b="1" dirty="0">
              <a:solidFill>
                <a:srgbClr val="0C2340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3527230" cy="414472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4 KPI: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Trebaju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doradu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·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pregledu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·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Odobreno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· Live.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5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tabova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statusu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+ '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'.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retku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: status, source, period,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broj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SKU-ova, units.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Zadnji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audit log entry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npr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komentar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  <a:endParaRPr lang="en-GB" sz="1400" dirty="0">
              <a:solidFill>
                <a:srgbClr val="1F2937"/>
              </a:solidFill>
              <a:latin typeface="Calibri"/>
            </a:endParaRPr>
          </a:p>
          <a:p>
            <a:pPr>
              <a:spcAft>
                <a:spcPts val="800"/>
              </a:spcAft>
            </a:pPr>
            <a:r>
              <a:rPr lang="en-US" sz="1400" b="1" dirty="0">
                <a:solidFill>
                  <a:srgbClr val="E8734A"/>
                </a:solidFill>
              </a:rPr>
              <a:t>●  </a:t>
            </a:r>
            <a:r>
              <a:rPr lang="en-US" sz="1400" dirty="0">
                <a:solidFill>
                  <a:srgbClr val="1F2937"/>
                </a:solidFill>
              </a:rPr>
              <a:t>Ako </a:t>
            </a:r>
            <a:r>
              <a:rPr lang="en-US" sz="1400" dirty="0" err="1">
                <a:solidFill>
                  <a:srgbClr val="1F2937"/>
                </a:solidFill>
              </a:rPr>
              <a:t>direktor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vrati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prijedlog</a:t>
            </a:r>
            <a:r>
              <a:rPr lang="en-US" sz="1400" dirty="0">
                <a:solidFill>
                  <a:srgbClr val="1F2937"/>
                </a:solidFill>
              </a:rPr>
              <a:t> → status 🔧 '</a:t>
            </a:r>
            <a:r>
              <a:rPr lang="en-US" sz="1400" dirty="0" err="1">
                <a:solidFill>
                  <a:srgbClr val="1F2937"/>
                </a:solidFill>
              </a:rPr>
              <a:t>Trebaju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doradu</a:t>
            </a:r>
            <a:r>
              <a:rPr lang="en-US" sz="1400" dirty="0">
                <a:solidFill>
                  <a:srgbClr val="1F2937"/>
                </a:solidFill>
              </a:rPr>
              <a:t>'.</a:t>
            </a:r>
          </a:p>
          <a:p>
            <a:pPr>
              <a:spcAft>
                <a:spcPts val="800"/>
              </a:spcAft>
            </a:pPr>
            <a:r>
              <a:rPr lang="en-US" sz="1400" b="1" dirty="0">
                <a:solidFill>
                  <a:srgbClr val="E8734A"/>
                </a:solidFill>
              </a:rPr>
              <a:t>●  </a:t>
            </a:r>
            <a:r>
              <a:rPr lang="en-US" sz="1400" dirty="0">
                <a:solidFill>
                  <a:srgbClr val="1F2937"/>
                </a:solidFill>
              </a:rPr>
              <a:t>CM </a:t>
            </a:r>
            <a:r>
              <a:rPr lang="en-US" sz="1400" dirty="0" err="1">
                <a:solidFill>
                  <a:srgbClr val="1F2937"/>
                </a:solidFill>
              </a:rPr>
              <a:t>vidi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komentar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direktora</a:t>
            </a:r>
            <a:r>
              <a:rPr lang="en-US" sz="1400" dirty="0">
                <a:solidFill>
                  <a:srgbClr val="1F2937"/>
                </a:solidFill>
              </a:rPr>
              <a:t> u </a:t>
            </a:r>
            <a:r>
              <a:rPr lang="en-US" sz="1400" dirty="0" err="1">
                <a:solidFill>
                  <a:srgbClr val="1F2937"/>
                </a:solidFill>
              </a:rPr>
              <a:t>kartici</a:t>
            </a:r>
            <a:r>
              <a:rPr lang="en-US" sz="1400" dirty="0">
                <a:solidFill>
                  <a:srgbClr val="1F2937"/>
                </a:solidFill>
              </a:rPr>
              <a:t>.</a:t>
            </a:r>
          </a:p>
          <a:p>
            <a:pPr>
              <a:spcAft>
                <a:spcPts val="800"/>
              </a:spcAft>
            </a:pPr>
            <a:r>
              <a:rPr lang="en-US" sz="1400" b="1" dirty="0">
                <a:solidFill>
                  <a:srgbClr val="E8734A"/>
                </a:solidFill>
              </a:rPr>
              <a:t>●  </a:t>
            </a:r>
            <a:r>
              <a:rPr lang="en-US" sz="1400" dirty="0" err="1">
                <a:solidFill>
                  <a:srgbClr val="1F2937"/>
                </a:solidFill>
              </a:rPr>
              <a:t>Revidira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prijedlog</a:t>
            </a:r>
            <a:r>
              <a:rPr lang="en-US" sz="1400" dirty="0">
                <a:solidFill>
                  <a:srgbClr val="1F2937"/>
                </a:solidFill>
              </a:rPr>
              <a:t> (</a:t>
            </a:r>
            <a:r>
              <a:rPr lang="en-US" sz="1400" dirty="0" err="1">
                <a:solidFill>
                  <a:srgbClr val="1F2937"/>
                </a:solidFill>
              </a:rPr>
              <a:t>kroz</a:t>
            </a:r>
            <a:r>
              <a:rPr lang="en-US" sz="1400" dirty="0">
                <a:solidFill>
                  <a:srgbClr val="1F2937"/>
                </a:solidFill>
              </a:rPr>
              <a:t> Planner </a:t>
            </a:r>
            <a:r>
              <a:rPr lang="en-US" sz="1400" dirty="0" err="1">
                <a:solidFill>
                  <a:srgbClr val="1F2937"/>
                </a:solidFill>
              </a:rPr>
              <a:t>ako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treba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ozbiljnu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promjenu</a:t>
            </a:r>
            <a:r>
              <a:rPr lang="en-US" sz="1400" dirty="0">
                <a:solidFill>
                  <a:srgbClr val="1F2937"/>
                </a:solidFill>
              </a:rPr>
              <a:t>).</a:t>
            </a:r>
          </a:p>
          <a:p>
            <a:pPr>
              <a:spcAft>
                <a:spcPts val="800"/>
              </a:spcAft>
            </a:pPr>
            <a:r>
              <a:rPr lang="en-US" sz="1400" b="1" dirty="0">
                <a:solidFill>
                  <a:srgbClr val="E8734A"/>
                </a:solidFill>
              </a:rPr>
              <a:t>●  </a:t>
            </a:r>
            <a:r>
              <a:rPr lang="en-US" sz="1400" dirty="0">
                <a:solidFill>
                  <a:srgbClr val="1F2937"/>
                </a:solidFill>
              </a:rPr>
              <a:t>🔁 Re-submit — status </a:t>
            </a:r>
            <a:r>
              <a:rPr lang="en-US" sz="1400" dirty="0" err="1">
                <a:solidFill>
                  <a:srgbClr val="1F2937"/>
                </a:solidFill>
              </a:rPr>
              <a:t>nazad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na</a:t>
            </a:r>
            <a:r>
              <a:rPr lang="en-US" sz="1400" dirty="0">
                <a:solidFill>
                  <a:srgbClr val="1F2937"/>
                </a:solidFill>
              </a:rPr>
              <a:t> 💡 idea, </a:t>
            </a:r>
            <a:r>
              <a:rPr lang="en-US" sz="1400" dirty="0" err="1">
                <a:solidFill>
                  <a:srgbClr val="1F2937"/>
                </a:solidFill>
              </a:rPr>
              <a:t>direktor</a:t>
            </a:r>
            <a:r>
              <a:rPr lang="en-US" sz="1400" dirty="0">
                <a:solidFill>
                  <a:srgbClr val="1F2937"/>
                </a:solidFill>
              </a:rPr>
              <a:t> ga </a:t>
            </a:r>
            <a:r>
              <a:rPr lang="en-US" sz="1400" dirty="0" err="1">
                <a:solidFill>
                  <a:srgbClr val="1F2937"/>
                </a:solidFill>
              </a:rPr>
              <a:t>opet</a:t>
            </a:r>
            <a:r>
              <a:rPr lang="en-US" sz="1400" dirty="0">
                <a:solidFill>
                  <a:srgbClr val="1F2937"/>
                </a:solidFill>
              </a:rPr>
              <a:t> </a:t>
            </a:r>
            <a:r>
              <a:rPr lang="en-US" sz="1400" dirty="0" err="1">
                <a:solidFill>
                  <a:srgbClr val="1F2937"/>
                </a:solidFill>
              </a:rPr>
              <a:t>vidi</a:t>
            </a:r>
            <a:r>
              <a:rPr lang="en-US" sz="1400" dirty="0">
                <a:solidFill>
                  <a:srgbClr val="1F2937"/>
                </a:solidFill>
              </a:rPr>
              <a:t>.</a:t>
            </a:r>
          </a:p>
          <a:p>
            <a:pPr>
              <a:spcAft>
                <a:spcPts val="800"/>
              </a:spcAft>
            </a:pPr>
            <a:endParaRPr sz="1400" dirty="0">
              <a:solidFill>
                <a:srgbClr val="1F2937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845784-4B64-2D97-7BC9-59343B0DE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554" y="1091364"/>
            <a:ext cx="8055017" cy="41357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Zašto Promo Tool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04 · Moji prijedlozi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20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Re-submit flow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4754880" cy="45720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Ako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vrati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prijedlog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→ status 🔧 '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Trebaju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doradu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'.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CM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vidi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komentar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kartici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Revidira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prijedlog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kroz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Planner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treba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ozbiljnu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promjenu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🔁 Re-submit — status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nazad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💡 idea,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ga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opet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vidi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0" y="1463040"/>
            <a:ext cx="6400800" cy="4754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1D5DB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400">
                <a:solidFill>
                  <a:srgbClr val="6B7280"/>
                </a:solidFill>
                <a:latin typeface="Calibri"/>
              </a:rPr>
              <a:t>📸  Tab Trebaju doradu s Re-submit gumbom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Promo Forecaster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05 · Forecaster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22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Preporuka discounta i trajanja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4754880" cy="45720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CM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odabere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SKU +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cilj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Rješavanje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lagera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/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Veći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RUC / Traffic driver / Novi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kupci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Tool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predloži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optimalan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% discount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trajanje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npr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 '20%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kroz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2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tjedna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').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📈 Discount sensitivity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krivulja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kako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uplift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raste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dubinom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📜 Backing — koji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povijesni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eventi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podloga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preporuci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6EF967F-F5A0-884F-7B2A-29F386312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858" y="420624"/>
            <a:ext cx="6516058" cy="32624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D667B6-B4AE-5B77-0E50-AAE06203A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858" y="3683044"/>
            <a:ext cx="6516058" cy="308351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Past Promotions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06 · History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24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Browser povijesnih akcija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2935224" cy="2123658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Filtriraj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kategoriji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mehanici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izvoru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tjednu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📦 SKUs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lista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artikala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svakoj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kampanji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📊 Top 10 by uplift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najuspješnije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do sad.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Koristi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kad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pripremaš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novi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prijedlog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uči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onoga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što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je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već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radilo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2A3BE3-8564-2CBB-C789-9A596C2785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611"/>
          <a:stretch>
            <a:fillRect/>
          </a:stretch>
        </p:blipFill>
        <p:spPr>
          <a:xfrm>
            <a:off x="3994872" y="484631"/>
            <a:ext cx="7645440" cy="29626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F416876-4057-5F81-F858-E2FB1FAF2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872" y="3447322"/>
            <a:ext cx="7645440" cy="333752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End-to-end workflow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25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Kako akcija putuje od ideje do potvrde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94563" y="2194560"/>
            <a:ext cx="2148840" cy="1828800"/>
          </a:xfrm>
          <a:prstGeom prst="round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94563" y="2331720"/>
            <a:ext cx="2148840" cy="1554480"/>
          </a:xfrm>
          <a:prstGeom prst="rect">
            <a:avLst/>
          </a:prstGeom>
          <a:noFill/>
        </p:spPr>
        <p:txBody>
          <a:bodyPr wrap="square" lIns="50000" rIns="5000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1.  Plan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CM otvori Promo Planner,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odabere SKU-ove +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mehaniku i discount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2543403" y="2999232"/>
            <a:ext cx="164592" cy="219456"/>
          </a:xfrm>
          <a:prstGeom prst="rightArrow">
            <a:avLst/>
          </a:prstGeom>
          <a:solidFill>
            <a:srgbClr val="D1D5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2707995" y="2194560"/>
            <a:ext cx="2148840" cy="1828800"/>
          </a:xfrm>
          <a:prstGeom prst="round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707995" y="2331720"/>
            <a:ext cx="2148840" cy="1554480"/>
          </a:xfrm>
          <a:prstGeom prst="rect">
            <a:avLst/>
          </a:prstGeom>
          <a:noFill/>
        </p:spPr>
        <p:txBody>
          <a:bodyPr wrap="square" lIns="50000" rIns="5000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2.  Validate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NC30 check + P&amp;L impact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+ analog forecast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se računaju live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856835" y="2999232"/>
            <a:ext cx="164592" cy="219456"/>
          </a:xfrm>
          <a:prstGeom prst="rightArrow">
            <a:avLst/>
          </a:prstGeom>
          <a:solidFill>
            <a:srgbClr val="D1D5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5021427" y="2194560"/>
            <a:ext cx="2148840" cy="1828800"/>
          </a:xfrm>
          <a:prstGeom prst="round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1427" y="2331720"/>
            <a:ext cx="2148840" cy="1554480"/>
          </a:xfrm>
          <a:prstGeom prst="rect">
            <a:avLst/>
          </a:prstGeom>
          <a:noFill/>
        </p:spPr>
        <p:txBody>
          <a:bodyPr wrap="square" lIns="50000" rIns="5000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3.  Submit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📤 Submit to Promo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Calendar — prijedlog ide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direktoru s statusom 💡 idea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7170267" y="2999232"/>
            <a:ext cx="164592" cy="219456"/>
          </a:xfrm>
          <a:prstGeom prst="rightArrow">
            <a:avLst/>
          </a:prstGeom>
          <a:solidFill>
            <a:srgbClr val="D1D5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7334859" y="2194560"/>
            <a:ext cx="2148840" cy="1828800"/>
          </a:xfrm>
          <a:prstGeom prst="round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334859" y="2331720"/>
            <a:ext cx="2148840" cy="1554480"/>
          </a:xfrm>
          <a:prstGeom prst="rect">
            <a:avLst/>
          </a:prstGeom>
          <a:noFill/>
        </p:spPr>
        <p:txBody>
          <a:bodyPr wrap="square" lIns="50000" rIns="5000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4.  Director review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Direktor pregleda u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Promo Calendaru,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flagga konflikte ako ih ima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9483699" y="2999232"/>
            <a:ext cx="164592" cy="219456"/>
          </a:xfrm>
          <a:prstGeom prst="rightArrow">
            <a:avLst/>
          </a:prstGeom>
          <a:solidFill>
            <a:srgbClr val="D1D5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9648291" y="2194560"/>
            <a:ext cx="2148840" cy="1828800"/>
          </a:xfrm>
          <a:prstGeom prst="round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648291" y="2331720"/>
            <a:ext cx="2148840" cy="1554480"/>
          </a:xfrm>
          <a:prstGeom prst="rect">
            <a:avLst/>
          </a:prstGeom>
          <a:noFill/>
        </p:spPr>
        <p:txBody>
          <a:bodyPr wrap="square" lIns="50000" rIns="5000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5.  Outcome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✅ Approved →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akcija ide live;</a:t>
            </a:r>
          </a:p>
          <a:p>
            <a:pPr algn="ctr"/>
            <a:r>
              <a:rPr sz="1000">
                <a:solidFill>
                  <a:srgbClr val="FFFFFF"/>
                </a:solidFill>
                <a:latin typeface="Calibri"/>
              </a:rPr>
              <a:t>↩️ vraćena → CM revidira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937760"/>
            <a:ext cx="114300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>
                <a:solidFill>
                  <a:srgbClr val="1F2937"/>
                </a:solidFill>
                <a:latin typeface="Calibri"/>
              </a:rPr>
              <a:t>Svaki korak je auditiran — log se vidi i u Promo Toolu i u Promo Calendaru.</a:t>
            </a:r>
          </a:p>
          <a:p>
            <a:pPr algn="l"/>
            <a:r>
              <a:rPr sz="1200" b="0">
                <a:solidFill>
                  <a:srgbClr val="1F2937"/>
                </a:solidFill>
                <a:latin typeface="Calibri"/>
              </a:rPr>
              <a:t>Direktor ne dira tuđi sadržaj — može samo odobriti, vratiti na doradu ili acknowledge konflikt.</a:t>
            </a:r>
          </a:p>
          <a:p>
            <a:pPr algn="l"/>
            <a:r>
              <a:rPr sz="1200" b="0">
                <a:solidFill>
                  <a:srgbClr val="1F2937"/>
                </a:solidFill>
                <a:latin typeface="Calibri"/>
              </a:rPr>
              <a:t>Komentari direktora se prenose u Promo Tool gdje ih CM vidi prije revizije.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Sljedeći koraci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07 · Next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27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Što slijedi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6263640" cy="1795363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Pilot s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jednim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CM-om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kroz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cijeli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ciklus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(1–2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od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kraja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do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kraja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Marketing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tim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dobiva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svoju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Promo Tool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verziju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(web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aktivacije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Promo Calendar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za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direktora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nabave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odobravanje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+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konflikti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).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Dugoročno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: deployment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IT Docker — bez .bat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skripti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svatko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ima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link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(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trenutno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aplikacija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pokrece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lokalno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racunalu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kada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stavi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server bit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ce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laksi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lang="en-GB" sz="1400" dirty="0" err="1">
                <a:solidFill>
                  <a:srgbClr val="1F2937"/>
                </a:solidFill>
                <a:latin typeface="Calibri"/>
              </a:rPr>
              <a:t>pristup</a:t>
            </a:r>
            <a:r>
              <a:rPr lang="en-GB" sz="1400" dirty="0">
                <a:solidFill>
                  <a:srgbClr val="1F2937"/>
                </a:solidFill>
                <a:latin typeface="Calibri"/>
              </a:rPr>
              <a:t>)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Q&amp;A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pitanja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zahtjevi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za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dodatne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značajke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01 · Zašto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3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Problem koji rješavamo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7214616" cy="1261884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trenutno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planiraju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Excelu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bez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konzistentnog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formata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Nema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brze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provjere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NC30 (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najniža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zadnjih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30 dana)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rizik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za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usklađenost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Forecast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očekivane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prodaje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radi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ručno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najčešće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“po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osjećaju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”.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Direktor ne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vidi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sve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prijedloge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jednom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mjestu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ne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gdje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preklapaju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01 · Zašto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4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Što alat donosi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2816352" cy="2657138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Jedinstveno mjesto za sve prijedloge akcija (retail + web).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Automatski NC30 check po SKU-u prije submita.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Analogni forecast — količina i tjedni pattern izvučeni iz povijesnih akcija.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P&amp;L impact (prihod, RUC, marža) trenutno vidljiv.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Direktan workflow prema direktoru nabave kroz Promo Calendar.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FA86471-C433-996F-7DD4-C2124805B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796" y="1417320"/>
            <a:ext cx="8524563" cy="38056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Pregled aplikacije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02 · Pregled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6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Sidebar — 4 stranice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4754880" cy="45720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🛒 Promo Planner — glavna stranica za izradu prijedloga.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📋 Moji prijedlozi — status svih akcija koje si poslao.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🔮 Promo Forecaster — preporuka discounta i trajanja za zadani cilj.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📜 Past Promotions — pretraga povijesnih kampanja.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4EDCBA-8639-DA92-ED7D-9F36565F6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406" y="1417320"/>
            <a:ext cx="4668787" cy="39844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E8734A"/>
                </a:solidFill>
                <a:latin typeface="Calibri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4320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>
                <a:solidFill>
                  <a:srgbClr val="0C2340"/>
                </a:solidFill>
                <a:latin typeface="Calibri"/>
              </a:rPr>
              <a:t>Promo Planner — korak po korak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0" y="4023360"/>
            <a:ext cx="1188720" cy="54864"/>
          </a:xfrm>
          <a:prstGeom prst="rect">
            <a:avLst/>
          </a:prstGeom>
          <a:solidFill>
            <a:srgbClr val="E87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8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Postavke akcije (sidebar)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4754880" cy="457200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Naziv akcije — slobodni tekst (npr. 'Summer Protein Sale').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Source — kanal: B2C MP (retail), B2C WEB, B2B FMCG, B2B FITNESS.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Type / Outcome — npr. Univerzalna · Rješavanje lagera.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Period — start i end calendar week.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E8734A"/>
                </a:solidFill>
                <a:latin typeface="Calibri"/>
              </a:rPr>
              <a:t>●  </a:t>
            </a:r>
            <a:r>
              <a:rPr sz="1400">
                <a:solidFill>
                  <a:srgbClr val="1F2937"/>
                </a:solidFill>
                <a:latin typeface="Calibri"/>
              </a:rPr>
              <a:t>Channels — gdje će akcija biti vidljiva.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5381AA4-36CE-32F4-A7C4-940EE22D5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923" y="1472184"/>
            <a:ext cx="6368277" cy="38039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7191F8-2A34-5DAE-CF05-95A109FA2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924" y="5276088"/>
            <a:ext cx="1615302" cy="106227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1DF192B-BFD8-E42A-5136-21710CEA5D6E}"/>
              </a:ext>
            </a:extLst>
          </p:cNvPr>
          <p:cNvSpPr/>
          <p:nvPr/>
        </p:nvSpPr>
        <p:spPr>
          <a:xfrm>
            <a:off x="5513208" y="1472184"/>
            <a:ext cx="1615302" cy="48661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411480"/>
          </a:xfrm>
          <a:prstGeom prst="rect">
            <a:avLst/>
          </a:prstGeom>
          <a:solidFill>
            <a:srgbClr val="0C23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Calibri"/>
              </a:rPr>
              <a:t>POLLEO DEMAND  ·  PROMO TOOL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73152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Calibri"/>
              </a:rPr>
              <a:t>03 ·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28655" y="7315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00" b="0">
                <a:solidFill>
                  <a:srgbClr val="FFFFFF"/>
                </a:solidFill>
                <a:latin typeface="Calibri"/>
              </a:rPr>
              <a:t>9 / 27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94360"/>
            <a:ext cx="1143000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600" b="1">
                <a:solidFill>
                  <a:srgbClr val="0C2340"/>
                </a:solidFill>
                <a:latin typeface="Calibri"/>
              </a:rPr>
              <a:t>Odabir artikala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554480"/>
            <a:ext cx="4754880" cy="115929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Filtriraj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po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kategoriji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/ sub-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kategoriji</a:t>
            </a:r>
            <a:endParaRPr sz="1400" dirty="0">
              <a:solidFill>
                <a:srgbClr val="1F2937"/>
              </a:solidFill>
              <a:latin typeface="Calibri"/>
            </a:endParaRP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Multi-select SKU-ova —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dodaješ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jedan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ili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više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u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koš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  <a:p>
            <a:pPr>
              <a:spcAft>
                <a:spcPts val="800"/>
              </a:spcAft>
            </a:pPr>
            <a:r>
              <a:rPr sz="1400" b="1" dirty="0">
                <a:solidFill>
                  <a:srgbClr val="E8734A"/>
                </a:solidFill>
                <a:latin typeface="Calibri"/>
              </a:rPr>
              <a:t>●  </a:t>
            </a:r>
            <a:r>
              <a:rPr sz="1400" dirty="0">
                <a:solidFill>
                  <a:srgbClr val="1F2937"/>
                </a:solidFill>
                <a:latin typeface="Calibri"/>
              </a:rPr>
              <a:t>Po SKU-u se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vidi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cijena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MP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zaliha</a:t>
            </a:r>
            <a:r>
              <a:rPr sz="1400" dirty="0">
                <a:solidFill>
                  <a:srgbClr val="1F2937"/>
                </a:solidFill>
                <a:latin typeface="Calibri"/>
              </a:rPr>
              <a:t>, recent uplift,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povijesne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 </a:t>
            </a:r>
            <a:r>
              <a:rPr sz="1400" dirty="0" err="1">
                <a:solidFill>
                  <a:srgbClr val="1F2937"/>
                </a:solidFill>
                <a:latin typeface="Calibri"/>
              </a:rPr>
              <a:t>akcije</a:t>
            </a:r>
            <a:r>
              <a:rPr sz="1400" dirty="0">
                <a:solidFill>
                  <a:srgbClr val="1F2937"/>
                </a:solidFill>
                <a:latin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6492240"/>
            <a:ext cx="11430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Calibri"/>
              </a:rPr>
              <a:t>Promo Tool — interni alat za planiranje akcija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B5F87A-39C9-7FA1-FD78-C97BCACC2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860" y="2695121"/>
            <a:ext cx="8054340" cy="340875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32E67F-B8EC-2FCC-3D9B-D44046A0F2AB}"/>
              </a:ext>
            </a:extLst>
          </p:cNvPr>
          <p:cNvSpPr/>
          <p:nvPr/>
        </p:nvSpPr>
        <p:spPr>
          <a:xfrm>
            <a:off x="3832860" y="2713773"/>
            <a:ext cx="1432560" cy="33900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1666</Words>
  <Application>Microsoft Office PowerPoint</Application>
  <PresentationFormat>Widescreen</PresentationFormat>
  <Paragraphs>217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Lovro Ljutić</cp:lastModifiedBy>
  <cp:revision>4</cp:revision>
  <dcterms:created xsi:type="dcterms:W3CDTF">2013-01-27T09:14:16Z</dcterms:created>
  <dcterms:modified xsi:type="dcterms:W3CDTF">2026-05-12T15:50:38Z</dcterms:modified>
  <cp:category/>
</cp:coreProperties>
</file>